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1" r:id="rId2"/>
    <p:sldId id="312" r:id="rId3"/>
    <p:sldId id="314" r:id="rId4"/>
    <p:sldId id="304" r:id="rId5"/>
    <p:sldId id="305" r:id="rId6"/>
    <p:sldId id="294" r:id="rId7"/>
    <p:sldId id="301" r:id="rId8"/>
    <p:sldId id="302" r:id="rId9"/>
    <p:sldId id="313" r:id="rId10"/>
    <p:sldId id="308" r:id="rId11"/>
    <p:sldId id="318" r:id="rId12"/>
    <p:sldId id="306" r:id="rId13"/>
    <p:sldId id="317" r:id="rId14"/>
    <p:sldId id="307" r:id="rId15"/>
    <p:sldId id="315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2C7"/>
    <a:srgbClr val="FF5050"/>
    <a:srgbClr val="CC330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9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Foglio1!$G$1</c:f>
              <c:strCache>
                <c:ptCount val="1"/>
                <c:pt idx="0">
                  <c:v>Bit Corretti messaggio 1 "mario.rossi@gmail.com" (%)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Lit>
              <c:formatCode>General</c:formatCode>
              <c:ptCount val="5"/>
              <c:pt idx="0">
                <c:v>10</c:v>
              </c:pt>
              <c:pt idx="1">
                <c:v>25</c:v>
              </c:pt>
              <c:pt idx="2">
                <c:v>50</c:v>
              </c:pt>
              <c:pt idx="3">
                <c:v>75</c:v>
              </c:pt>
              <c:pt idx="4">
                <c:v>100</c:v>
              </c:pt>
            </c:numLit>
          </c:cat>
          <c:val>
            <c:numRef>
              <c:f>Foglio1!$G$2:$G$6</c:f>
              <c:numCache>
                <c:formatCode>General</c:formatCode>
                <c:ptCount val="5"/>
                <c:pt idx="0">
                  <c:v>54.6</c:v>
                </c:pt>
                <c:pt idx="1">
                  <c:v>53.3</c:v>
                </c:pt>
                <c:pt idx="2">
                  <c:v>82.2</c:v>
                </c:pt>
                <c:pt idx="3">
                  <c:v>90.5</c:v>
                </c:pt>
                <c:pt idx="4">
                  <c:v>97.2</c:v>
                </c:pt>
              </c:numCache>
            </c:numRef>
          </c:val>
        </c:ser>
        <c:ser>
          <c:idx val="1"/>
          <c:order val="1"/>
          <c:tx>
            <c:strRef>
              <c:f>Foglio1!$H$1</c:f>
              <c:strCache>
                <c:ptCount val="1"/>
                <c:pt idx="0">
                  <c:v>Bit Corretti messaggio 2 "7155492201" (%)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Lit>
              <c:formatCode>General</c:formatCode>
              <c:ptCount val="5"/>
              <c:pt idx="0">
                <c:v>10</c:v>
              </c:pt>
              <c:pt idx="1">
                <c:v>25</c:v>
              </c:pt>
              <c:pt idx="2">
                <c:v>50</c:v>
              </c:pt>
              <c:pt idx="3">
                <c:v>75</c:v>
              </c:pt>
              <c:pt idx="4">
                <c:v>100</c:v>
              </c:pt>
            </c:numLit>
          </c:cat>
          <c:val>
            <c:numRef>
              <c:f>Foglio1!$H$2:$H$6</c:f>
              <c:numCache>
                <c:formatCode>General</c:formatCode>
                <c:ptCount val="5"/>
                <c:pt idx="0">
                  <c:v>53.1</c:v>
                </c:pt>
                <c:pt idx="1">
                  <c:v>71.2</c:v>
                </c:pt>
                <c:pt idx="2">
                  <c:v>100</c:v>
                </c:pt>
                <c:pt idx="3">
                  <c:v>95.1</c:v>
                </c:pt>
                <c:pt idx="4">
                  <c:v>100</c:v>
                </c:pt>
              </c:numCache>
            </c:numRef>
          </c:val>
        </c:ser>
        <c:ser>
          <c:idx val="2"/>
          <c:order val="2"/>
          <c:tx>
            <c:strRef>
              <c:f>Foglio1!$I$1</c:f>
              <c:strCache>
                <c:ptCount val="1"/>
                <c:pt idx="0">
                  <c:v>Bit Corretti messaggio 3 "Codice Segreto 1234" (%)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Lit>
              <c:formatCode>General</c:formatCode>
              <c:ptCount val="5"/>
              <c:pt idx="0">
                <c:v>10</c:v>
              </c:pt>
              <c:pt idx="1">
                <c:v>25</c:v>
              </c:pt>
              <c:pt idx="2">
                <c:v>50</c:v>
              </c:pt>
              <c:pt idx="3">
                <c:v>75</c:v>
              </c:pt>
              <c:pt idx="4">
                <c:v>100</c:v>
              </c:pt>
            </c:numLit>
          </c:cat>
          <c:val>
            <c:numRef>
              <c:f>Foglio1!$I$2:$I$6</c:f>
              <c:numCache>
                <c:formatCode>General</c:formatCode>
                <c:ptCount val="5"/>
                <c:pt idx="0">
                  <c:v>50.07</c:v>
                </c:pt>
                <c:pt idx="1">
                  <c:v>60.9</c:v>
                </c:pt>
                <c:pt idx="2">
                  <c:v>99</c:v>
                </c:pt>
                <c:pt idx="3">
                  <c:v>98.9</c:v>
                </c:pt>
                <c:pt idx="4">
                  <c:v>99.4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06529472"/>
        <c:axId val="306524768"/>
      </c:barChart>
      <c:catAx>
        <c:axId val="306529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Time</a:t>
                </a:r>
                <a:r>
                  <a:rPr lang="it-IT" baseline="0"/>
                  <a:t> slot (ms)</a:t>
                </a:r>
                <a:endParaRPr lang="it-IT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06524768"/>
        <c:crosses val="autoZero"/>
        <c:auto val="1"/>
        <c:lblAlgn val="ctr"/>
        <c:lblOffset val="100"/>
        <c:noMultiLvlLbl val="0"/>
      </c:catAx>
      <c:valAx>
        <c:axId val="3065247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Probabilità</a:t>
                </a:r>
                <a:r>
                  <a:rPr lang="it-IT" baseline="0"/>
                  <a:t> di bit inviati correttamente (%)</a:t>
                </a:r>
                <a:endParaRPr lang="it-IT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0652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Foglio1!$G$1</c:f>
              <c:strCache>
                <c:ptCount val="1"/>
                <c:pt idx="0">
                  <c:v>Messaggio 1 "mario.rossi@gmail.com"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Lit>
              <c:formatCode>General</c:formatCode>
              <c:ptCount val="5"/>
              <c:pt idx="0">
                <c:v>10</c:v>
              </c:pt>
              <c:pt idx="1">
                <c:v>25</c:v>
              </c:pt>
              <c:pt idx="2">
                <c:v>50</c:v>
              </c:pt>
              <c:pt idx="3">
                <c:v>75</c:v>
              </c:pt>
              <c:pt idx="4">
                <c:v>100</c:v>
              </c:pt>
            </c:numLit>
          </c:cat>
          <c:val>
            <c:numRef>
              <c:f>Foglio1!$G$2:$G$6</c:f>
              <c:numCache>
                <c:formatCode>General</c:formatCode>
                <c:ptCount val="5"/>
                <c:pt idx="0">
                  <c:v>75.400000000000006</c:v>
                </c:pt>
                <c:pt idx="1">
                  <c:v>77.8</c:v>
                </c:pt>
                <c:pt idx="2">
                  <c:v>29.6</c:v>
                </c:pt>
                <c:pt idx="3">
                  <c:v>15.5</c:v>
                </c:pt>
                <c:pt idx="4">
                  <c:v>4.5</c:v>
                </c:pt>
              </c:numCache>
            </c:numRef>
          </c:val>
        </c:ser>
        <c:ser>
          <c:idx val="1"/>
          <c:order val="1"/>
          <c:tx>
            <c:strRef>
              <c:f>Foglio1!$H$1</c:f>
              <c:strCache>
                <c:ptCount val="1"/>
                <c:pt idx="0">
                  <c:v>Messaggio 2 "7155493201"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Lit>
              <c:formatCode>General</c:formatCode>
              <c:ptCount val="5"/>
              <c:pt idx="0">
                <c:v>10</c:v>
              </c:pt>
              <c:pt idx="1">
                <c:v>25</c:v>
              </c:pt>
              <c:pt idx="2">
                <c:v>50</c:v>
              </c:pt>
              <c:pt idx="3">
                <c:v>75</c:v>
              </c:pt>
              <c:pt idx="4">
                <c:v>100</c:v>
              </c:pt>
            </c:numLit>
          </c:cat>
          <c:val>
            <c:numRef>
              <c:f>Foglio1!$H$2:$H$6</c:f>
              <c:numCache>
                <c:formatCode>General</c:formatCode>
                <c:ptCount val="5"/>
                <c:pt idx="0">
                  <c:v>64.5</c:v>
                </c:pt>
                <c:pt idx="1">
                  <c:v>22.8</c:v>
                </c:pt>
                <c:pt idx="2">
                  <c:v>0</c:v>
                </c:pt>
                <c:pt idx="3">
                  <c:v>2.7</c:v>
                </c:pt>
                <c:pt idx="4">
                  <c:v>0</c:v>
                </c:pt>
              </c:numCache>
            </c:numRef>
          </c:val>
        </c:ser>
        <c:ser>
          <c:idx val="2"/>
          <c:order val="2"/>
          <c:tx>
            <c:strRef>
              <c:f>Foglio1!$I$1</c:f>
              <c:strCache>
                <c:ptCount val="1"/>
                <c:pt idx="0">
                  <c:v>Messaggio 3 "Codice Segreto 1234"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Lit>
              <c:formatCode>General</c:formatCode>
              <c:ptCount val="5"/>
              <c:pt idx="0">
                <c:v>10</c:v>
              </c:pt>
              <c:pt idx="1">
                <c:v>25</c:v>
              </c:pt>
              <c:pt idx="2">
                <c:v>50</c:v>
              </c:pt>
              <c:pt idx="3">
                <c:v>75</c:v>
              </c:pt>
              <c:pt idx="4">
                <c:v>100</c:v>
              </c:pt>
            </c:numLit>
          </c:cat>
          <c:val>
            <c:numRef>
              <c:f>Foglio1!$I$2:$I$6</c:f>
              <c:numCache>
                <c:formatCode>General</c:formatCode>
                <c:ptCount val="5"/>
                <c:pt idx="0">
                  <c:v>145.4</c:v>
                </c:pt>
                <c:pt idx="1">
                  <c:v>114.5</c:v>
                </c:pt>
                <c:pt idx="2">
                  <c:v>2.1</c:v>
                </c:pt>
                <c:pt idx="3">
                  <c:v>4</c:v>
                </c:pt>
                <c:pt idx="4">
                  <c:v>1.2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06525944"/>
        <c:axId val="306522808"/>
      </c:barChart>
      <c:catAx>
        <c:axId val="306525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Time</a:t>
                </a:r>
                <a:r>
                  <a:rPr lang="it-IT" baseline="0"/>
                  <a:t> slot (ms)</a:t>
                </a:r>
                <a:endParaRPr lang="it-IT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06522808"/>
        <c:crosses val="autoZero"/>
        <c:auto val="1"/>
        <c:lblAlgn val="ctr"/>
        <c:lblOffset val="100"/>
        <c:noMultiLvlLbl val="0"/>
      </c:catAx>
      <c:valAx>
        <c:axId val="306522808"/>
        <c:scaling>
          <c:orientation val="minMax"/>
          <c:max val="150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smtClean="0"/>
                  <a:t>Numero</a:t>
                </a:r>
                <a:r>
                  <a:rPr lang="it-IT" baseline="0" dirty="0" smtClean="0"/>
                  <a:t> di bit errati trasmessi</a:t>
                </a:r>
                <a:endParaRPr lang="it-IT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0652594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ayout>
        <c:manualLayout>
          <c:xMode val="edge"/>
          <c:yMode val="edge"/>
          <c:x val="0.18635185927264927"/>
          <c:y val="0.92492589177093942"/>
          <c:w val="0.64505133853622565"/>
          <c:h val="6.0011759195591284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solidFill>
            <a:srgbClr val="5B9BD5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3" name="Segnaposto data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0282C05-DFEF-4360-85C3-E4E875BCE0C7}" type="datetime1">
              <a:rPr lang="it-IT"/>
              <a:pPr lvl="0"/>
              <a:t>21/10/2015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Segnaposto note 4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47D0005-A2C8-4AD6-8B6F-9CF2821BDEFA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0372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numero diapositiva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D41463-FA14-4F34-AF8C-EF8E4F36CE49}" type="slidenum">
              <a:t>1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6167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47D0005-A2C8-4AD6-8B6F-9CF2821BDEF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371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13C3BD4-3244-4F4A-87E7-AA1E43F0A003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59A467-048D-4F02-921A-935FB5F3D1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23438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33C7075-60C7-46D9-AF26-788323653198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ADABDD-9247-4A12-B761-FA963DD646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780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562E3C9-E7A8-4E73-9951-836C82FC5272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2BAB70-EEED-4E6D-9D66-9ED8A8CE20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08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D1D3CB5-D3B4-47C0-8BEA-AFD06F8DBA97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1F898E-191D-48DE-A1D3-48C3A8E4CB3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43800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0A1FF0D-C3E8-4D57-8D0C-446D271E2805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B1DF65-A12C-4B6A-8E67-B5DCF77666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8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044974C-E56D-4F5B-9EDC-EBC6EB905318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BA1F8D-21EA-4296-BA69-D649E57047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677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71C675B-73B0-4CAC-82E5-82671DCEB6B3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4B9EAF-298A-455F-B173-E562CD9AF5D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166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F3B807E-3592-4245-86D4-5262364EECA6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3B598A-FAA1-4D89-BB4B-C4793D53ED0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29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0B23B4B-9E0F-4E7D-AEC0-8A292ED55339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B10DF0-B1FA-44D1-91DC-987A02716BF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762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05EF792-661D-457D-B35D-417EC484C5ED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DB15B6-2ED0-44EC-BE88-7F562A247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266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8D1FB94-1234-4449-94B1-177BABA2C461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B6A0AC-7EB5-4749-BBC0-D3BDBEE4C6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23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06D39CB3-A93D-431E-BF10-F38BF6713912}" type="datetime1">
              <a:rPr lang="it-IT" smtClean="0"/>
              <a:pPr lvl="0"/>
              <a:t>21/10/2015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9FB47C7E-7B87-464D-A5CF-0C367CDCA9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96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2263869" y="1578741"/>
            <a:ext cx="7664263" cy="15696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algn="ctr"/>
            <a:r>
              <a:rPr lang="it-IT" sz="2400" dirty="0"/>
              <a:t>PROGETTAZIONE E SVILUPPO DI METODI EFFICIENTI PER LA REALIZZAZIONE DI COMUNICAZIONI NASCOSTE SU PIATTAFORME MOBILI ANDROID TRAMITE L’UTILIZZO DI CODICE NATIVO C E PROTOCOLLO CONNECTIONLESS</a:t>
            </a:r>
          </a:p>
        </p:txBody>
      </p:sp>
      <p:sp>
        <p:nvSpPr>
          <p:cNvPr id="8" name="Rettangolo 7"/>
          <p:cNvSpPr/>
          <p:nvPr/>
        </p:nvSpPr>
        <p:spPr>
          <a:xfrm>
            <a:off x="1523999" y="3585225"/>
            <a:ext cx="9144000" cy="40011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dirty="0" smtClean="0">
                <a:solidFill>
                  <a:srgbClr val="000000"/>
                </a:solidFill>
                <a:latin typeface="Segoe UI Light" pitchFamily="34"/>
                <a:ea typeface="Segoe UI" pitchFamily="34"/>
                <a:cs typeface="Segoe UI Light" pitchFamily="34"/>
              </a:rPr>
              <a:t>Candidato</a:t>
            </a:r>
            <a:endParaRPr lang="it-IT" sz="2000" dirty="0">
              <a:solidFill>
                <a:srgbClr val="000000"/>
              </a:solidFill>
              <a:latin typeface="Segoe UI Light" pitchFamily="34"/>
              <a:ea typeface="Segoe UI" pitchFamily="34"/>
              <a:cs typeface="Segoe UI Light" pitchFamily="34"/>
            </a:endParaRPr>
          </a:p>
        </p:txBody>
      </p:sp>
      <p:sp>
        <p:nvSpPr>
          <p:cNvPr id="9" name="Rettangolo 14"/>
          <p:cNvSpPr/>
          <p:nvPr/>
        </p:nvSpPr>
        <p:spPr>
          <a:xfrm>
            <a:off x="3810000" y="3105833"/>
            <a:ext cx="4572000" cy="52321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>
                <a:solidFill>
                  <a:srgbClr val="000000"/>
                </a:solidFill>
                <a:latin typeface="Calibri"/>
              </a:rPr>
              <a:t>	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3" name="Picture 2" descr="http://www.akyurekmermergranit.com/images/worl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5" name="Picture 4" descr="C:\Users\Antonio\Desktop\logoRoma3_WHJIT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ttangolo 2"/>
          <p:cNvSpPr/>
          <p:nvPr/>
        </p:nvSpPr>
        <p:spPr>
          <a:xfrm>
            <a:off x="1523999" y="4998086"/>
            <a:ext cx="1218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 smtClean="0">
                <a:solidFill>
                  <a:srgbClr val="000000"/>
                </a:solidFill>
                <a:latin typeface="Segoe UI Light" pitchFamily="34"/>
                <a:ea typeface="Segoe UI" pitchFamily="34"/>
                <a:cs typeface="Segoe UI Light" pitchFamily="34"/>
              </a:rPr>
              <a:t>RELATORE</a:t>
            </a:r>
            <a:endParaRPr lang="it-IT" dirty="0">
              <a:latin typeface="Segoe UI Light" panose="020B0502040204020203" pitchFamily="34" charset="0"/>
              <a:ea typeface="Segoe UI" pitchFamily="34"/>
              <a:cs typeface="Segoe UI Light" panose="020B0502040204020203" pitchFamily="34" charset="0"/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9557866" y="4998086"/>
            <a:ext cx="1603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 smtClean="0">
                <a:solidFill>
                  <a:srgbClr val="000000"/>
                </a:solidFill>
                <a:latin typeface="Segoe UI Light" pitchFamily="34"/>
                <a:ea typeface="Segoe UI" pitchFamily="34"/>
                <a:cs typeface="Segoe UI Light" pitchFamily="34"/>
              </a:rPr>
              <a:t>CORRELATORI</a:t>
            </a:r>
            <a:endParaRPr lang="it-IT" dirty="0">
              <a:latin typeface="Segoe UI Light" panose="020B0502040204020203" pitchFamily="34" charset="0"/>
              <a:ea typeface="Segoe UI" pitchFamily="34"/>
              <a:cs typeface="Segoe UI Light" panose="020B0502040204020203" pitchFamily="34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5255384" y="3985335"/>
            <a:ext cx="168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smtClean="0"/>
              <a:t>Davide Di Maria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185976" y="5367418"/>
            <a:ext cx="215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Francesco Benedetto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9596497" y="5357766"/>
            <a:ext cx="152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Angelo Liguori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9596497" y="5751588"/>
            <a:ext cx="179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Antonio Tedeschi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Il problema della sincronizzazione</a:t>
            </a:r>
            <a:endParaRPr lang="it-IT" sz="32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pic>
        <p:nvPicPr>
          <p:cNvPr id="4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" r="763"/>
          <a:stretch/>
        </p:blipFill>
        <p:spPr>
          <a:xfrm>
            <a:off x="877229" y="1487934"/>
            <a:ext cx="10437542" cy="4505362"/>
          </a:xfrm>
          <a:prstGeom prst="rect">
            <a:avLst/>
          </a:prstGeom>
        </p:spPr>
      </p:pic>
      <p:sp>
        <p:nvSpPr>
          <p:cNvPr id="9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 smtClean="0"/>
              <a:t>1</a:t>
            </a:r>
            <a:r>
              <a:rPr lang="it-IT" dirty="0"/>
              <a:t>0</a:t>
            </a:r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824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Strumenti utilizzati per i test</a:t>
            </a:r>
            <a:endParaRPr lang="it-IT" sz="32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pic>
        <p:nvPicPr>
          <p:cNvPr id="4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 smtClean="0"/>
              <a:t>1</a:t>
            </a:r>
            <a:r>
              <a:rPr lang="it-IT" dirty="0"/>
              <a:t>1</a:t>
            </a:r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  <p:sp>
        <p:nvSpPr>
          <p:cNvPr id="10" name="Segnaposto contenuto 9"/>
          <p:cNvSpPr>
            <a:spLocks noGrp="1"/>
          </p:cNvSpPr>
          <p:nvPr>
            <p:ph idx="1"/>
          </p:nvPr>
        </p:nvSpPr>
        <p:spPr>
          <a:xfrm>
            <a:off x="838200" y="1331089"/>
            <a:ext cx="10515600" cy="4953964"/>
          </a:xfrm>
        </p:spPr>
        <p:txBody>
          <a:bodyPr>
            <a:noAutofit/>
          </a:bodyPr>
          <a:lstStyle/>
          <a:p>
            <a:r>
              <a:rPr lang="it-IT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Asus N550JV</a:t>
            </a:r>
          </a:p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Samsung </a:t>
            </a:r>
            <a:r>
              <a:rPr lang="en-GB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Galaxy </a:t>
            </a:r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 Advance </a:t>
            </a:r>
            <a:r>
              <a:rPr lang="en-GB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I9070</a:t>
            </a:r>
          </a:p>
          <a:p>
            <a:r>
              <a:rPr lang="it-IT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Invio di 3 diversi messaggi:</a:t>
            </a:r>
          </a:p>
          <a:p>
            <a:pPr lvl="1"/>
            <a:r>
              <a:rPr lang="it-IT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«mario.rossi@gmail.com», un indirizzo email fittizio</a:t>
            </a:r>
          </a:p>
          <a:p>
            <a:pPr lvl="1"/>
            <a:r>
              <a:rPr lang="it-IT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«7155493201», una sequenza numerica di 10 cifre, che potrebbe rappresentare un codice bancario o un numero di cellulare</a:t>
            </a:r>
          </a:p>
          <a:p>
            <a:pPr lvl="1"/>
            <a:r>
              <a:rPr lang="it-IT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«Codice Segreto 1234», la presenza di spazi aumenta la probabilità di una perdita di sincronizzazione tra client e server</a:t>
            </a:r>
          </a:p>
          <a:p>
            <a:pPr lvl="1"/>
            <a:endParaRPr lang="it-IT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None/>
            </a:pPr>
            <a:endParaRPr lang="it-IT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it-IT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buNone/>
            </a:pP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75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Prestazioni del Covert Channel</a:t>
            </a:r>
            <a:endParaRPr lang="it-IT" sz="32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pic>
        <p:nvPicPr>
          <p:cNvPr id="4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7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689117"/>
              </p:ext>
            </p:extLst>
          </p:nvPr>
        </p:nvGraphicFramePr>
        <p:xfrm>
          <a:off x="790467" y="1123123"/>
          <a:ext cx="10611067" cy="5237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 smtClean="0"/>
              <a:t>1</a:t>
            </a:r>
            <a:r>
              <a:rPr lang="it-IT" dirty="0"/>
              <a:t>2</a:t>
            </a:r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68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kern="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kern="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kern="0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Prestazioni del Covert Channel</a:t>
            </a:r>
            <a:endParaRPr lang="it-IT" sz="3200" b="1" kern="0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pic>
        <p:nvPicPr>
          <p:cNvPr id="4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kern="0">
              <a:solidFill>
                <a:srgbClr val="FFFFFF"/>
              </a:solidFill>
            </a:endParaRPr>
          </a:p>
        </p:txBody>
      </p:sp>
      <p:pic>
        <p:nvPicPr>
          <p:cNvPr id="6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7" name="Segnaposto contenut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0412883"/>
              </p:ext>
            </p:extLst>
          </p:nvPr>
        </p:nvGraphicFramePr>
        <p:xfrm>
          <a:off x="838200" y="1143000"/>
          <a:ext cx="10807963" cy="5218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kern="0" dirty="0" smtClean="0">
                <a:solidFill>
                  <a:srgbClr val="000000"/>
                </a:solidFill>
              </a:rPr>
              <a:t>13</a:t>
            </a:r>
            <a:endParaRPr lang="it-IT" sz="1200" kern="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5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Conclusioni e Sviluppi Futuri</a:t>
            </a:r>
            <a:endParaRPr lang="it-IT" sz="32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pic>
        <p:nvPicPr>
          <p:cNvPr id="4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ttangolo 6"/>
          <p:cNvSpPr/>
          <p:nvPr/>
        </p:nvSpPr>
        <p:spPr>
          <a:xfrm>
            <a:off x="1170193" y="1855305"/>
            <a:ext cx="98894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Il Covert Timing Channel realizzato ha dimostrato come sia possibile trasmettere informazioni in maniera celata tramite l’utilizzo di un dispositivo </a:t>
            </a:r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mobile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 trasmissione è risultata affidabile per valori di time slot tra i 50 e i 100 millisecondi, in grado di compensare l’effetto dei ritardi introdotti dal canale, con un invio e una decodifica corretta dell’informazione illecita</a:t>
            </a:r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it-IT" sz="2400" dirty="0"/>
          </a:p>
        </p:txBody>
      </p:sp>
      <p:sp>
        <p:nvSpPr>
          <p:cNvPr id="8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 smtClean="0"/>
              <a:t>1</a:t>
            </a:r>
            <a:r>
              <a:rPr lang="it-IT" dirty="0"/>
              <a:t>4</a:t>
            </a:r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42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041368" y="1726818"/>
            <a:ext cx="1013021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 sviluppo di algoritmi più performanti atti a mantenere la sincronizzazione tra sender e receiver potrebbe permettere l’abbassamento dell’intervallo tra due datagrammi migliorando le prestazioni del canale </a:t>
            </a:r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nascosto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 sfruttamento del traffico internet preesistente potrebbe aumentare la difficoltà del rilevamento di questo tipo di </a:t>
            </a:r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attacco</a:t>
            </a:r>
          </a:p>
          <a:p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L’implementazione di un canale nascosto tra due dispositivi mobili aumenterebbe la portata di questo attacco</a:t>
            </a: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Conclusioni e Sviluppi Futuri</a:t>
            </a:r>
            <a:endParaRPr lang="it-IT" sz="32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pic>
        <p:nvPicPr>
          <p:cNvPr id="5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 smtClean="0"/>
              <a:t>1</a:t>
            </a:r>
            <a:r>
              <a:rPr lang="it-IT" dirty="0"/>
              <a:t>5</a:t>
            </a:r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94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4EB262-2DB7-4542-A680-CF946178FBFA}" type="slidenum">
              <a:rPr/>
              <a:pPr algn="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</a:t>
            </a:fld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ttangolo 14"/>
          <p:cNvSpPr/>
          <p:nvPr/>
        </p:nvSpPr>
        <p:spPr>
          <a:xfrm>
            <a:off x="3810000" y="3105833"/>
            <a:ext cx="4572000" cy="52321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>
                <a:solidFill>
                  <a:srgbClr val="000000"/>
                </a:solidFill>
                <a:latin typeface="Calibri"/>
              </a:rPr>
              <a:t>	</a:t>
            </a:r>
          </a:p>
        </p:txBody>
      </p:sp>
      <p:sp>
        <p:nvSpPr>
          <p:cNvPr id="8" name="CasellaDiTesto 5"/>
          <p:cNvSpPr txBox="1"/>
          <p:nvPr/>
        </p:nvSpPr>
        <p:spPr>
          <a:xfrm>
            <a:off x="3003741" y="165181"/>
            <a:ext cx="5868701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Sommario</a:t>
            </a:r>
            <a:endParaRPr lang="it-IT" sz="36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sp>
        <p:nvSpPr>
          <p:cNvPr id="11" name="Segnaposto contenuto 10"/>
          <p:cNvSpPr>
            <a:spLocks noGrp="1"/>
          </p:cNvSpPr>
          <p:nvPr>
            <p:ph idx="1"/>
          </p:nvPr>
        </p:nvSpPr>
        <p:spPr>
          <a:xfrm>
            <a:off x="838200" y="1402759"/>
            <a:ext cx="10515600" cy="4931086"/>
          </a:xfrm>
        </p:spPr>
        <p:txBody>
          <a:bodyPr>
            <a:noAutofit/>
          </a:bodyPr>
          <a:lstStyle/>
          <a:p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Introduzione</a:t>
            </a:r>
          </a:p>
          <a:p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 Covert Channel</a:t>
            </a:r>
          </a:p>
          <a:p>
            <a:pPr lvl="1"/>
            <a:r>
              <a:rPr lang="it-IT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L’analogia dei due prigionieri</a:t>
            </a:r>
          </a:p>
          <a:p>
            <a:pPr lvl="1"/>
            <a:r>
              <a:rPr lang="it-IT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Covert Storage Channel vs Covert Timing Channel</a:t>
            </a:r>
          </a:p>
          <a:p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Obiettivi</a:t>
            </a:r>
          </a:p>
          <a:p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Realizzazione di un Covert Timing Channel </a:t>
            </a:r>
          </a:p>
          <a:p>
            <a:pPr lvl="1"/>
            <a:r>
              <a:rPr lang="it-IT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Perché Android?</a:t>
            </a:r>
          </a:p>
          <a:p>
            <a:pPr lvl="1"/>
            <a:r>
              <a:rPr lang="it-IT" sz="2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Implementazione su Android</a:t>
            </a:r>
            <a:endParaRPr lang="it-IT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it-IT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Il problema della sincronizzazione</a:t>
            </a:r>
          </a:p>
          <a:p>
            <a:pPr lvl="1"/>
            <a:r>
              <a:rPr lang="it-IT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Prestazioni del Covert Timing Channel realizzato</a:t>
            </a:r>
          </a:p>
          <a:p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Conclusioni e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292217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4EB262-2DB7-4542-A680-CF946178FBFA}" type="slidenum">
              <a:rPr/>
              <a:pPr algn="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</a:t>
            </a:fld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ttangolo 14"/>
          <p:cNvSpPr/>
          <p:nvPr/>
        </p:nvSpPr>
        <p:spPr>
          <a:xfrm>
            <a:off x="564466" y="1542077"/>
            <a:ext cx="11063067" cy="415498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 diffusione di internet e lo sviluppo della tecnologia hanno spinto molte aziende ed utenti a gestire i loro dati sensibili tramite l’utilizzo di dispositivi mobili, rendendoli di fatto delle nuove banche </a:t>
            </a:r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Questo nuovo ruolo dei dispositivi mobili li rende un bersaglio ambito da utenti malintenzionati che vogliono appropriarsi delle informazioni in essi </a:t>
            </a:r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contenuti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Risulta quindi necessario uno studio più approfondito sui temi riguardanti la sicurezza informatica, analizzando una particolare tipologia di attacco, denominata Covert Channel</a:t>
            </a:r>
          </a:p>
          <a:p>
            <a:endParaRPr lang="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asellaDiTesto 5"/>
          <p:cNvSpPr txBox="1"/>
          <p:nvPr/>
        </p:nvSpPr>
        <p:spPr>
          <a:xfrm>
            <a:off x="3003741" y="165181"/>
            <a:ext cx="5868701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Introduzione</a:t>
            </a:r>
            <a:endParaRPr lang="it-IT" sz="36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680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 I Covert Channel</a:t>
            </a:r>
            <a:endParaRPr lang="it-IT" sz="32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pic>
        <p:nvPicPr>
          <p:cNvPr id="4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asellaDiTesto 6"/>
          <p:cNvSpPr txBox="1"/>
          <p:nvPr/>
        </p:nvSpPr>
        <p:spPr>
          <a:xfrm>
            <a:off x="3067992" y="1083364"/>
            <a:ext cx="605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L’analogia dei due prigionieri (Simmons 1983) </a:t>
            </a:r>
            <a:endParaRPr lang="it-IT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magin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4" t="25917" b="14204"/>
          <a:stretch/>
        </p:blipFill>
        <p:spPr bwMode="auto">
          <a:xfrm>
            <a:off x="1040832" y="1828800"/>
            <a:ext cx="10110336" cy="41843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>
                <a:solidFill>
                  <a:srgbClr val="000000"/>
                </a:solidFill>
              </a:rPr>
              <a:t>4</a:t>
            </a:r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73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Categorie di Covert Channel</a:t>
            </a:r>
            <a:endParaRPr lang="it-IT" sz="32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pic>
        <p:nvPicPr>
          <p:cNvPr id="4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ttangolo 6"/>
          <p:cNvSpPr/>
          <p:nvPr/>
        </p:nvSpPr>
        <p:spPr>
          <a:xfrm>
            <a:off x="1598319" y="1620078"/>
            <a:ext cx="899536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Covert Storage Channel: celano le informazioni illecite in aree di memoria  accessibili da un receiver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it-IT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Covert Timing Channel: manipolano il tempo che intercorre tra un datagramma e il suo successivo per inviare informazioni binarie</a:t>
            </a:r>
          </a:p>
        </p:txBody>
      </p:sp>
      <p:sp>
        <p:nvSpPr>
          <p:cNvPr id="8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>
                <a:solidFill>
                  <a:srgbClr val="000000"/>
                </a:solidFill>
              </a:rPr>
              <a:t>5</a:t>
            </a:r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57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4EB262-2DB7-4542-A680-CF946178FBFA}" type="slidenum">
              <a:rPr/>
              <a:pPr algn="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" name="Picture 2" descr="http://www.akyurekmermergranit.com/images/worl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" name="Picture 4" descr="C:\Users\Antonio\Desktop\logoRoma3_WHJIT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ttangolo 14"/>
          <p:cNvSpPr/>
          <p:nvPr/>
        </p:nvSpPr>
        <p:spPr>
          <a:xfrm>
            <a:off x="3810000" y="3105833"/>
            <a:ext cx="4572000" cy="52321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>
                <a:solidFill>
                  <a:srgbClr val="000000"/>
                </a:solidFill>
                <a:latin typeface="Calibri"/>
              </a:rPr>
              <a:t>	</a:t>
            </a:r>
          </a:p>
        </p:txBody>
      </p:sp>
      <p:sp>
        <p:nvSpPr>
          <p:cNvPr id="11" name="CasellaDiTesto 5"/>
          <p:cNvSpPr txBox="1"/>
          <p:nvPr/>
        </p:nvSpPr>
        <p:spPr>
          <a:xfrm>
            <a:off x="3003741" y="165181"/>
            <a:ext cx="5868701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Obiettivi della Tesi</a:t>
            </a:r>
            <a:endParaRPr lang="it-IT" sz="36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98304" y="1287317"/>
            <a:ext cx="11479576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 eaLnBrk="0" hangingPunct="0">
              <a:defRPr sz="16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itchFamily="18" charset="0"/>
              </a:defRPr>
            </a:lvl1pPr>
            <a:lvl2pPr marL="742950" indent="-285750" eaLnBrk="0" hangingPunct="0">
              <a:defRPr sz="16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itchFamily="18" charset="0"/>
              </a:defRPr>
            </a:lvl2pPr>
            <a:lvl3pPr marL="1524000" indent="-609600" eaLnBrk="0" hangingPunct="0">
              <a:defRPr sz="16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itchFamily="18" charset="0"/>
              </a:defRPr>
            </a:lvl3pPr>
            <a:lvl4pPr marL="1600200" indent="-228600" eaLnBrk="0" hangingPunct="0">
              <a:defRPr sz="16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itchFamily="18" charset="0"/>
              </a:defRPr>
            </a:lvl4pPr>
            <a:lvl5pPr marL="2057400" indent="-228600" eaLnBrk="0" hangingPunct="0">
              <a:defRPr sz="16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FFFFFF"/>
                    </a:outerShdw>
                  </a:cont>
                  <a:cont type="tree" name="">
                    <a:effect ref="fillLine"/>
                    <a:outerShdw dist="38100" dir="2700000" algn="tl">
                      <a:srgbClr val="999999"/>
                    </a:outerShdw>
                  </a:cont>
                  <a:effect ref="fillLine"/>
                </a:effectDag>
                <a:latin typeface="Times New Roman" pitchFamily="18" charset="0"/>
              </a:defRPr>
            </a:lvl9pPr>
          </a:lstStyle>
          <a:p>
            <a:pPr marL="0" indent="0" algn="just" eaLnBrk="1" hangingPunct="1">
              <a:buClr>
                <a:srgbClr val="0070C0"/>
              </a:buClr>
            </a:pPr>
            <a:endParaRPr lang="it-IT" altLang="it-IT" sz="3200" b="0" dirty="0"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just" eaLnBrk="1" hangingPunct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it-IT" altLang="it-IT" sz="3200" b="0" dirty="0"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Dimostrare la possibilità di realizzare una comunicazione nascosta su una piattaforma mobile Android secondo i principi dei Covert </a:t>
            </a:r>
            <a:r>
              <a:rPr lang="it-IT" altLang="it-IT" sz="3200" b="0" dirty="0" smtClean="0"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Channel</a:t>
            </a:r>
          </a:p>
          <a:p>
            <a:pPr marL="0" indent="0" algn="just" eaLnBrk="1" hangingPunct="1">
              <a:buClr>
                <a:srgbClr val="0070C0"/>
              </a:buClr>
            </a:pPr>
            <a:endParaRPr lang="it-IT" altLang="it-IT" sz="3200" b="0" dirty="0" smtClean="0"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just" eaLnBrk="1" hangingPunct="1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it-IT" altLang="it-IT" sz="3200" b="0" dirty="0" smtClean="0"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Analizzare le prestazioni reali di un Covert Timing Channel su un dispositivo mobile con sistema operativo Android, esaminandone l’affidabilità</a:t>
            </a:r>
            <a:endParaRPr lang="it-IT" altLang="it-IT" sz="3200" b="0" dirty="0"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Perché Android?</a:t>
            </a:r>
            <a:endParaRPr lang="it-IT" sz="32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pic>
        <p:nvPicPr>
          <p:cNvPr id="4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Segnaposto contenuto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625" y="1350526"/>
            <a:ext cx="9283149" cy="5010517"/>
          </a:xfrm>
          <a:prstGeom prst="rect">
            <a:avLst/>
          </a:prstGeom>
        </p:spPr>
      </p:pic>
      <p:sp>
        <p:nvSpPr>
          <p:cNvPr id="8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4EB262-2DB7-4542-A680-CF946178FBFA}" type="slidenum">
              <a:rPr smtClean="0"/>
              <a:pPr algn="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</a:t>
            </a:fld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757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Covert Timing Channel su Android</a:t>
            </a:r>
          </a:p>
        </p:txBody>
      </p:sp>
      <p:pic>
        <p:nvPicPr>
          <p:cNvPr id="4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 smtClean="0">
                <a:solidFill>
                  <a:srgbClr val="000000"/>
                </a:solidFill>
              </a:rPr>
              <a:t>8</a:t>
            </a:r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93" y="1531087"/>
            <a:ext cx="2678491" cy="499785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70" y="1350335"/>
            <a:ext cx="3272004" cy="5414095"/>
          </a:xfrm>
          <a:prstGeom prst="rect">
            <a:avLst/>
          </a:prstGeom>
        </p:spPr>
      </p:pic>
      <p:sp>
        <p:nvSpPr>
          <p:cNvPr id="12" name="Freccia a destra 11"/>
          <p:cNvSpPr/>
          <p:nvPr/>
        </p:nvSpPr>
        <p:spPr>
          <a:xfrm>
            <a:off x="3952249" y="2713382"/>
            <a:ext cx="4287502" cy="484632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sinistra 13"/>
          <p:cNvSpPr/>
          <p:nvPr/>
        </p:nvSpPr>
        <p:spPr>
          <a:xfrm>
            <a:off x="3880702" y="4114349"/>
            <a:ext cx="4148142" cy="536713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4240714" y="2363527"/>
            <a:ext cx="342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Comunica la volontà di connettersi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4734323" y="3810907"/>
            <a:ext cx="232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Accetta la connessione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88508" y="2789187"/>
            <a:ext cx="2167866" cy="338554"/>
          </a:xfrm>
          <a:prstGeom prst="rect">
            <a:avLst/>
          </a:prstGeom>
          <a:solidFill>
            <a:srgbClr val="323232"/>
          </a:solidFill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/>
                </a:solidFill>
              </a:rPr>
              <a:t>192.168.1.119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88508" y="3127741"/>
            <a:ext cx="2167866" cy="307777"/>
          </a:xfrm>
          <a:prstGeom prst="rect">
            <a:avLst/>
          </a:prstGeom>
          <a:solidFill>
            <a:srgbClr val="323232"/>
          </a:solidFill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bg1"/>
                </a:solidFill>
              </a:rPr>
              <a:t>9876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888508" y="3485454"/>
            <a:ext cx="2167866" cy="25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 smtClean="0">
                <a:cs typeface="Arial" panose="020B0604020202020204" pitchFamily="34" charset="0"/>
              </a:rPr>
              <a:t>CONNECT TO SERVER</a:t>
            </a:r>
            <a:endParaRPr lang="it-IT" sz="1050" dirty="0">
              <a:cs typeface="Arial" panose="020B0604020202020204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553896" y="1053900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B050"/>
                </a:solidFill>
              </a:rPr>
              <a:t>CLIENT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9733343" y="1053900"/>
            <a:ext cx="89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B0F0"/>
                </a:solidFill>
              </a:rPr>
              <a:t>SERVER</a:t>
            </a:r>
            <a:endParaRPr lang="it-IT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6" grpId="0"/>
      <p:bldP spid="7" grpId="0" animBg="1"/>
      <p:bldP spid="9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L’architettura Client/Server</a:t>
            </a:r>
            <a:endParaRPr lang="it-IT" sz="3200" b="1" dirty="0">
              <a:solidFill>
                <a:srgbClr val="FFFFFF"/>
              </a:solidFill>
              <a:latin typeface="Segoe UI Light" pitchFamily="34"/>
              <a:ea typeface="Segoe UI" pitchFamily="34"/>
              <a:cs typeface="Segoe UI" pitchFamily="34"/>
            </a:endParaRPr>
          </a:p>
        </p:txBody>
      </p:sp>
      <p:pic>
        <p:nvPicPr>
          <p:cNvPr id="4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Segnaposto numero diapositiva 23"/>
          <p:cNvSpPr txBox="1"/>
          <p:nvPr/>
        </p:nvSpPr>
        <p:spPr>
          <a:xfrm>
            <a:off x="11646163" y="6492871"/>
            <a:ext cx="512786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dirty="0">
                <a:solidFill>
                  <a:srgbClr val="000000"/>
                </a:solidFill>
              </a:rPr>
              <a:t>9</a:t>
            </a:r>
            <a:endParaRPr lang="it-IT" sz="1200" dirty="0">
              <a:solidFill>
                <a:srgbClr val="898989"/>
              </a:solidFill>
              <a:latin typeface="Calibri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dirty="0" smtClean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Introduzione alla sicurezza Informatica</a:t>
            </a:r>
            <a:endParaRPr lang="it-IT" sz="320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0" y="7032"/>
            <a:ext cx="12192000" cy="975006"/>
          </a:xfrm>
          <a:prstGeom prst="rect">
            <a:avLst/>
          </a:prstGeom>
          <a:solidFill>
            <a:srgbClr val="163168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1" dirty="0" smtClean="0">
                <a:solidFill>
                  <a:srgbClr val="FFFFFF"/>
                </a:solidFill>
                <a:latin typeface="Segoe UI Light" pitchFamily="34"/>
                <a:ea typeface="Segoe UI" pitchFamily="34"/>
                <a:cs typeface="Segoe UI" pitchFamily="34"/>
              </a:rPr>
              <a:t>Covert Timing Channel su Android</a:t>
            </a:r>
          </a:p>
        </p:txBody>
      </p:sp>
      <p:pic>
        <p:nvPicPr>
          <p:cNvPr id="17" name="Picture 2" descr="http://www.akyurekmermergranit.com/images/worl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773" y="16077"/>
            <a:ext cx="818735" cy="87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Rettangolo 12"/>
          <p:cNvSpPr/>
          <p:nvPr/>
        </p:nvSpPr>
        <p:spPr>
          <a:xfrm>
            <a:off x="69773" y="16077"/>
            <a:ext cx="971595" cy="968431"/>
          </a:xfrm>
          <a:prstGeom prst="rect">
            <a:avLst/>
          </a:prstGeom>
          <a:solidFill>
            <a:srgbClr val="163168">
              <a:alpha val="68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9" name="Picture 4" descr="C:\Users\Antonio\Desktop\logoRoma3_WHJIT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706" y="70045"/>
            <a:ext cx="1534975" cy="8455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5" y="1407959"/>
            <a:ext cx="2691539" cy="512098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564" y="1386068"/>
            <a:ext cx="3250409" cy="5378362"/>
          </a:xfrm>
          <a:prstGeom prst="rect">
            <a:avLst/>
          </a:prstGeom>
        </p:spPr>
      </p:pic>
      <p:sp>
        <p:nvSpPr>
          <p:cNvPr id="27" name="CasellaDiTesto 26"/>
          <p:cNvSpPr txBox="1"/>
          <p:nvPr/>
        </p:nvSpPr>
        <p:spPr>
          <a:xfrm>
            <a:off x="899584" y="3398900"/>
            <a:ext cx="2313090" cy="338554"/>
          </a:xfrm>
          <a:prstGeom prst="rect">
            <a:avLst/>
          </a:prstGeom>
          <a:solidFill>
            <a:srgbClr val="323232"/>
          </a:solidFill>
        </p:spPr>
        <p:txBody>
          <a:bodyPr wrap="square" rtlCol="0">
            <a:spAutoFit/>
          </a:bodyPr>
          <a:lstStyle/>
          <a:p>
            <a:r>
              <a:rPr lang="it-IT" sz="1600" dirty="0" smtClean="0">
                <a:solidFill>
                  <a:schemeClr val="bg1"/>
                </a:solidFill>
              </a:rPr>
              <a:t>Ciao come stai?</a:t>
            </a:r>
            <a:endParaRPr lang="it-IT" sz="1600" dirty="0">
              <a:solidFill>
                <a:schemeClr val="bg1"/>
              </a:solidFill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895009" y="3728099"/>
            <a:ext cx="2317665" cy="307777"/>
          </a:xfrm>
          <a:prstGeom prst="rect">
            <a:avLst/>
          </a:prstGeom>
          <a:solidFill>
            <a:srgbClr val="323232"/>
          </a:solidFill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bg1"/>
                </a:solidFill>
              </a:rPr>
              <a:t>Mario.rossi@gmail.com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888508" y="4035876"/>
            <a:ext cx="2311164" cy="307777"/>
          </a:xfrm>
          <a:prstGeom prst="rect">
            <a:avLst/>
          </a:prstGeom>
          <a:solidFill>
            <a:srgbClr val="323232"/>
          </a:solidFill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bg1"/>
                </a:solidFill>
              </a:rPr>
              <a:t>100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895009" y="4492147"/>
            <a:ext cx="828000" cy="24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800" dirty="0" smtClean="0">
                <a:solidFill>
                  <a:schemeClr val="bg1"/>
                </a:solidFill>
                <a:cs typeface="Arial" panose="020B0604020202020204" pitchFamily="34" charset="0"/>
              </a:rPr>
              <a:t>SEND MESSAGE</a:t>
            </a:r>
            <a:endParaRPr lang="it-IT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4559657" y="1274585"/>
            <a:ext cx="546652" cy="51087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 smtClean="0"/>
          </a:p>
        </p:txBody>
      </p:sp>
      <p:sp>
        <p:nvSpPr>
          <p:cNvPr id="32" name="CasellaDiTesto 31"/>
          <p:cNvSpPr txBox="1"/>
          <p:nvPr/>
        </p:nvSpPr>
        <p:spPr>
          <a:xfrm>
            <a:off x="4683626" y="1407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0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4685987" y="243867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0</a:t>
            </a:r>
          </a:p>
        </p:txBody>
      </p:sp>
      <p:sp>
        <p:nvSpPr>
          <p:cNvPr id="40" name="CasellaDiTesto 39"/>
          <p:cNvSpPr txBox="1"/>
          <p:nvPr/>
        </p:nvSpPr>
        <p:spPr>
          <a:xfrm>
            <a:off x="4684884" y="277172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0</a:t>
            </a:r>
            <a:endParaRPr lang="it-IT" sz="1600" dirty="0"/>
          </a:p>
        </p:txBody>
      </p:sp>
      <p:sp>
        <p:nvSpPr>
          <p:cNvPr id="47" name="CasellaDiTesto 46"/>
          <p:cNvSpPr txBox="1"/>
          <p:nvPr/>
        </p:nvSpPr>
        <p:spPr>
          <a:xfrm>
            <a:off x="4688552" y="308516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48" name="CasellaDiTesto 47"/>
          <p:cNvSpPr txBox="1"/>
          <p:nvPr/>
        </p:nvSpPr>
        <p:spPr>
          <a:xfrm>
            <a:off x="4688552" y="342805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49" name="CasellaDiTesto 48"/>
          <p:cNvSpPr txBox="1"/>
          <p:nvPr/>
        </p:nvSpPr>
        <p:spPr>
          <a:xfrm>
            <a:off x="4691270" y="382894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0</a:t>
            </a:r>
            <a:endParaRPr lang="it-IT" sz="1600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4688552" y="421653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51" name="CasellaDiTesto 50"/>
          <p:cNvSpPr txBox="1"/>
          <p:nvPr/>
        </p:nvSpPr>
        <p:spPr>
          <a:xfrm>
            <a:off x="4688552" y="46041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0</a:t>
            </a:r>
            <a:endParaRPr lang="it-IT" sz="1600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4689180" y="49674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53" name="CasellaDiTesto 52"/>
          <p:cNvSpPr txBox="1"/>
          <p:nvPr/>
        </p:nvSpPr>
        <p:spPr>
          <a:xfrm>
            <a:off x="4681017" y="531643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0</a:t>
            </a:r>
            <a:endParaRPr lang="it-IT" sz="1600" dirty="0"/>
          </a:p>
        </p:txBody>
      </p:sp>
      <p:sp>
        <p:nvSpPr>
          <p:cNvPr id="54" name="CasellaDiTesto 53"/>
          <p:cNvSpPr txBox="1"/>
          <p:nvPr/>
        </p:nvSpPr>
        <p:spPr>
          <a:xfrm>
            <a:off x="4688552" y="562646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0</a:t>
            </a:r>
            <a:endParaRPr lang="it-IT" sz="1600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4688552" y="597486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4688552" y="175777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1</a:t>
            </a:r>
            <a:endParaRPr lang="it-IT" sz="1600" dirty="0"/>
          </a:p>
        </p:txBody>
      </p:sp>
      <p:sp>
        <p:nvSpPr>
          <p:cNvPr id="58" name="CasellaDiTesto 57"/>
          <p:cNvSpPr txBox="1"/>
          <p:nvPr/>
        </p:nvSpPr>
        <p:spPr>
          <a:xfrm>
            <a:off x="4681017" y="209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cxnSp>
        <p:nvCxnSpPr>
          <p:cNvPr id="10" name="Connettore 2 9"/>
          <p:cNvCxnSpPr/>
          <p:nvPr/>
        </p:nvCxnSpPr>
        <p:spPr>
          <a:xfrm flipV="1">
            <a:off x="3250096" y="3766610"/>
            <a:ext cx="11998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tangolo arrotondato 56"/>
          <p:cNvSpPr/>
          <p:nvPr/>
        </p:nvSpPr>
        <p:spPr>
          <a:xfrm>
            <a:off x="5294499" y="1809703"/>
            <a:ext cx="437322" cy="23470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 smtClean="0"/>
              <a:t>PACK</a:t>
            </a:r>
            <a:endParaRPr lang="it-IT" sz="800" dirty="0"/>
          </a:p>
        </p:txBody>
      </p:sp>
      <p:sp>
        <p:nvSpPr>
          <p:cNvPr id="61" name="Rettangolo arrotondato 60"/>
          <p:cNvSpPr/>
          <p:nvPr/>
        </p:nvSpPr>
        <p:spPr>
          <a:xfrm>
            <a:off x="5294499" y="2148340"/>
            <a:ext cx="437322" cy="23470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 smtClean="0"/>
              <a:t>PACK</a:t>
            </a:r>
            <a:endParaRPr lang="it-IT" sz="800" dirty="0"/>
          </a:p>
        </p:txBody>
      </p:sp>
      <p:sp>
        <p:nvSpPr>
          <p:cNvPr id="62" name="Rettangolo arrotondato 61"/>
          <p:cNvSpPr/>
          <p:nvPr/>
        </p:nvSpPr>
        <p:spPr>
          <a:xfrm>
            <a:off x="5294499" y="3148785"/>
            <a:ext cx="437322" cy="23470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 smtClean="0"/>
              <a:t>PACK</a:t>
            </a:r>
            <a:endParaRPr lang="it-IT" sz="800" dirty="0"/>
          </a:p>
        </p:txBody>
      </p:sp>
      <p:sp>
        <p:nvSpPr>
          <p:cNvPr id="63" name="Rettangolo arrotondato 62"/>
          <p:cNvSpPr/>
          <p:nvPr/>
        </p:nvSpPr>
        <p:spPr>
          <a:xfrm>
            <a:off x="5294499" y="3475642"/>
            <a:ext cx="437322" cy="23470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 smtClean="0"/>
              <a:t>PACK</a:t>
            </a:r>
            <a:endParaRPr lang="it-IT" sz="800" dirty="0"/>
          </a:p>
        </p:txBody>
      </p:sp>
      <p:sp>
        <p:nvSpPr>
          <p:cNvPr id="64" name="Rettangolo arrotondato 63"/>
          <p:cNvSpPr/>
          <p:nvPr/>
        </p:nvSpPr>
        <p:spPr>
          <a:xfrm>
            <a:off x="5294499" y="4270401"/>
            <a:ext cx="437322" cy="23470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 smtClean="0"/>
              <a:t>PACK</a:t>
            </a:r>
            <a:endParaRPr lang="it-IT" sz="800" dirty="0"/>
          </a:p>
        </p:txBody>
      </p:sp>
      <p:sp>
        <p:nvSpPr>
          <p:cNvPr id="65" name="Rettangolo arrotondato 64"/>
          <p:cNvSpPr/>
          <p:nvPr/>
        </p:nvSpPr>
        <p:spPr>
          <a:xfrm>
            <a:off x="5294499" y="5019393"/>
            <a:ext cx="437322" cy="23470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 smtClean="0"/>
              <a:t>PACK</a:t>
            </a:r>
            <a:endParaRPr lang="it-IT" sz="800" dirty="0"/>
          </a:p>
        </p:txBody>
      </p:sp>
      <p:sp>
        <p:nvSpPr>
          <p:cNvPr id="66" name="Rettangolo arrotondato 65"/>
          <p:cNvSpPr/>
          <p:nvPr/>
        </p:nvSpPr>
        <p:spPr>
          <a:xfrm>
            <a:off x="5294499" y="6026791"/>
            <a:ext cx="437322" cy="23470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 smtClean="0"/>
              <a:t>PACK</a:t>
            </a:r>
            <a:endParaRPr lang="it-IT" sz="800" dirty="0"/>
          </a:p>
        </p:txBody>
      </p:sp>
      <p:sp>
        <p:nvSpPr>
          <p:cNvPr id="23" name="Rettangolo 22"/>
          <p:cNvSpPr/>
          <p:nvPr/>
        </p:nvSpPr>
        <p:spPr>
          <a:xfrm>
            <a:off x="7764129" y="1274898"/>
            <a:ext cx="547200" cy="5108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CasellaDiTesto 66"/>
          <p:cNvSpPr txBox="1"/>
          <p:nvPr/>
        </p:nvSpPr>
        <p:spPr>
          <a:xfrm>
            <a:off x="7893298" y="1407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0</a:t>
            </a:r>
          </a:p>
        </p:txBody>
      </p:sp>
      <p:sp>
        <p:nvSpPr>
          <p:cNvPr id="68" name="CasellaDiTesto 67"/>
          <p:cNvSpPr txBox="1"/>
          <p:nvPr/>
        </p:nvSpPr>
        <p:spPr>
          <a:xfrm>
            <a:off x="7893298" y="176984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69" name="CasellaDiTesto 68"/>
          <p:cNvSpPr txBox="1"/>
          <p:nvPr/>
        </p:nvSpPr>
        <p:spPr>
          <a:xfrm>
            <a:off x="7893298" y="209027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71" name="CasellaDiTesto 70"/>
          <p:cNvSpPr txBox="1"/>
          <p:nvPr/>
        </p:nvSpPr>
        <p:spPr>
          <a:xfrm>
            <a:off x="7910149" y="241586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0</a:t>
            </a:r>
          </a:p>
        </p:txBody>
      </p:sp>
      <p:sp>
        <p:nvSpPr>
          <p:cNvPr id="72" name="CasellaDiTesto 71"/>
          <p:cNvSpPr txBox="1"/>
          <p:nvPr/>
        </p:nvSpPr>
        <p:spPr>
          <a:xfrm>
            <a:off x="7912405" y="27492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0</a:t>
            </a:r>
          </a:p>
        </p:txBody>
      </p:sp>
      <p:sp>
        <p:nvSpPr>
          <p:cNvPr id="73" name="CasellaDiTesto 72"/>
          <p:cNvSpPr txBox="1"/>
          <p:nvPr/>
        </p:nvSpPr>
        <p:spPr>
          <a:xfrm>
            <a:off x="7910149" y="311594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74" name="CasellaDiTesto 73"/>
          <p:cNvSpPr txBox="1"/>
          <p:nvPr/>
        </p:nvSpPr>
        <p:spPr>
          <a:xfrm>
            <a:off x="7915432" y="341658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75" name="CasellaDiTesto 74"/>
          <p:cNvSpPr txBox="1"/>
          <p:nvPr/>
        </p:nvSpPr>
        <p:spPr>
          <a:xfrm>
            <a:off x="7910149" y="42236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76" name="CasellaDiTesto 75"/>
          <p:cNvSpPr txBox="1"/>
          <p:nvPr/>
        </p:nvSpPr>
        <p:spPr>
          <a:xfrm>
            <a:off x="7910149" y="498575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77" name="CasellaDiTesto 76"/>
          <p:cNvSpPr txBox="1"/>
          <p:nvPr/>
        </p:nvSpPr>
        <p:spPr>
          <a:xfrm>
            <a:off x="7910149" y="595674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1</a:t>
            </a:r>
          </a:p>
        </p:txBody>
      </p:sp>
      <p:sp>
        <p:nvSpPr>
          <p:cNvPr id="79" name="CasellaDiTesto 78"/>
          <p:cNvSpPr txBox="1"/>
          <p:nvPr/>
        </p:nvSpPr>
        <p:spPr>
          <a:xfrm>
            <a:off x="7910149" y="382894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0</a:t>
            </a:r>
          </a:p>
        </p:txBody>
      </p:sp>
      <p:sp>
        <p:nvSpPr>
          <p:cNvPr id="80" name="CasellaDiTesto 79"/>
          <p:cNvSpPr txBox="1"/>
          <p:nvPr/>
        </p:nvSpPr>
        <p:spPr>
          <a:xfrm>
            <a:off x="7910149" y="461454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0</a:t>
            </a:r>
          </a:p>
        </p:txBody>
      </p:sp>
      <p:sp>
        <p:nvSpPr>
          <p:cNvPr id="81" name="CasellaDiTesto 80"/>
          <p:cNvSpPr txBox="1"/>
          <p:nvPr/>
        </p:nvSpPr>
        <p:spPr>
          <a:xfrm>
            <a:off x="7914033" y="531588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0</a:t>
            </a:r>
          </a:p>
        </p:txBody>
      </p:sp>
      <p:sp>
        <p:nvSpPr>
          <p:cNvPr id="82" name="CasellaDiTesto 81"/>
          <p:cNvSpPr txBox="1"/>
          <p:nvPr/>
        </p:nvSpPr>
        <p:spPr>
          <a:xfrm>
            <a:off x="7917061" y="563631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0</a:t>
            </a:r>
          </a:p>
        </p:txBody>
      </p:sp>
      <p:sp>
        <p:nvSpPr>
          <p:cNvPr id="25" name="Parentesi graffa aperta 24"/>
          <p:cNvSpPr/>
          <p:nvPr/>
        </p:nvSpPr>
        <p:spPr>
          <a:xfrm>
            <a:off x="7560734" y="1395912"/>
            <a:ext cx="59635" cy="33855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chiusa 25"/>
          <p:cNvSpPr/>
          <p:nvPr/>
        </p:nvSpPr>
        <p:spPr>
          <a:xfrm>
            <a:off x="5215983" y="1407960"/>
            <a:ext cx="45719" cy="33855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/>
          <p:cNvSpPr txBox="1"/>
          <p:nvPr/>
        </p:nvSpPr>
        <p:spPr>
          <a:xfrm>
            <a:off x="5913281" y="137718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Time slot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574396" y="99631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B050"/>
                </a:solidFill>
              </a:rPr>
              <a:t>CLIENT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9450379" y="996317"/>
            <a:ext cx="89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70C0"/>
                </a:solidFill>
              </a:rPr>
              <a:t>SERVER</a:t>
            </a:r>
            <a:endParaRPr lang="it-IT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0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25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75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250"/>
                            </p:stCondLst>
                            <p:childTnLst>
                              <p:par>
                                <p:cTn id="12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25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5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7" presetClass="emph" presetSubtype="0" fill="remove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3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4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50"/>
                            </p:stCondLst>
                            <p:childTnLst>
                              <p:par>
                                <p:cTn id="17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48148E-6 L 0.28894 0.0037 " pathEditMode="relative" rAng="0" ptsTypes="AA">
                                      <p:cBhvr>
                                        <p:cTn id="171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"/>
                            </p:stCondLst>
                            <p:childTnLst>
                              <p:par>
                                <p:cTn id="173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75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50"/>
                            </p:stCondLst>
                            <p:childTnLst>
                              <p:par>
                                <p:cTn id="1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28894 -4.07407E-6 " pathEditMode="relative" rAng="0" ptsTypes="AA">
                                      <p:cBhvr>
                                        <p:cTn id="193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6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50"/>
                            </p:stCondLst>
                            <p:childTnLst>
                              <p:par>
                                <p:cTn id="2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0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"/>
                            </p:stCondLst>
                            <p:childTnLst>
                              <p:par>
                                <p:cTn id="2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000"/>
                            </p:stCondLst>
                            <p:childTnLst>
                              <p:par>
                                <p:cTn id="2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0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1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2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4000"/>
                            </p:stCondLst>
                            <p:childTnLst>
                              <p:par>
                                <p:cTn id="2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4250"/>
                            </p:stCondLst>
                            <p:childTnLst>
                              <p:par>
                                <p:cTn id="2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0.28894 2.59259E-6 " pathEditMode="relative" rAng="0" ptsTypes="AA">
                                      <p:cBhvr>
                                        <p:cTn id="238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500"/>
                            </p:stCondLst>
                            <p:childTnLst>
                              <p:par>
                                <p:cTn id="24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1" dur="2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750"/>
                            </p:stCondLst>
                            <p:childTnLst>
                              <p:par>
                                <p:cTn id="2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6000"/>
                            </p:stCondLst>
                            <p:childTnLst>
                              <p:par>
                                <p:cTn id="2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6250"/>
                            </p:stCondLst>
                            <p:childTnLst>
                              <p:par>
                                <p:cTn id="2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28894 -2.59259E-6 " pathEditMode="relative" rAng="0" ptsTypes="AA">
                                      <p:cBhvr>
                                        <p:cTn id="259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7500"/>
                            </p:stCondLst>
                            <p:childTnLst>
                              <p:par>
                                <p:cTn id="261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7750"/>
                            </p:stCondLst>
                            <p:childTnLst>
                              <p:par>
                                <p:cTn id="2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8000"/>
                            </p:stCondLst>
                            <p:childTnLst>
                              <p:par>
                                <p:cTn id="27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4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5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6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7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8500"/>
                            </p:stCondLst>
                            <p:childTnLst>
                              <p:par>
                                <p:cTn id="2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9000"/>
                            </p:stCondLst>
                            <p:childTnLst>
                              <p:par>
                                <p:cTn id="2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9250"/>
                            </p:stCondLst>
                            <p:childTnLst>
                              <p:par>
                                <p:cTn id="2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0.28894 -4.81481E-6 " pathEditMode="relative" rAng="0" ptsTypes="AA">
                                      <p:cBhvr>
                                        <p:cTn id="292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5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0750"/>
                            </p:stCondLst>
                            <p:childTnLst>
                              <p:par>
                                <p:cTn id="3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7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8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9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3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2250"/>
                            </p:stCondLst>
                            <p:childTnLst>
                              <p:par>
                                <p:cTn id="3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28894 -4.07407E-6 " pathEditMode="relative" rAng="0" ptsTypes="AA">
                                      <p:cBhvr>
                                        <p:cTn id="32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27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8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3750"/>
                            </p:stCondLst>
                            <p:childTnLst>
                              <p:par>
                                <p:cTn id="3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0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1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2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3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2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3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4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5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5500"/>
                            </p:stCondLst>
                            <p:childTnLst>
                              <p:par>
                                <p:cTn id="3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6000"/>
                            </p:stCondLst>
                            <p:childTnLst>
                              <p:par>
                                <p:cTn id="3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6250"/>
                            </p:stCondLst>
                            <p:childTnLst>
                              <p:par>
                                <p:cTn id="36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33333E-6 L 0.28894 -3.33333E-6 " pathEditMode="relative" rAng="0" ptsTypes="AA">
                                      <p:cBhvr>
                                        <p:cTn id="370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7500"/>
                            </p:stCondLst>
                            <p:childTnLst>
                              <p:par>
                                <p:cTn id="372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3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7750"/>
                            </p:stCondLst>
                            <p:childTnLst>
                              <p:par>
                                <p:cTn id="3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1"/>
      <p:bldP spid="32" grpId="3"/>
      <p:bldP spid="39" grpId="0"/>
      <p:bldP spid="39" grpId="1"/>
      <p:bldP spid="40" grpId="0"/>
      <p:bldP spid="40" grpId="1"/>
      <p:bldP spid="47" grpId="0"/>
      <p:bldP spid="48" grpId="0"/>
      <p:bldP spid="49" grpId="0"/>
      <p:bldP spid="49" grpId="1"/>
      <p:bldP spid="50" grpId="0"/>
      <p:bldP spid="51" grpId="0"/>
      <p:bldP spid="51" grpId="1"/>
      <p:bldP spid="52" grpId="0"/>
      <p:bldP spid="53" grpId="0"/>
      <p:bldP spid="53" grpId="1"/>
      <p:bldP spid="54" grpId="0"/>
      <p:bldP spid="54" grpId="1"/>
      <p:bldP spid="55" grpId="0"/>
      <p:bldP spid="56" grpId="1"/>
      <p:bldP spid="58" grpId="0"/>
      <p:bldP spid="57" grpId="0" animBg="1"/>
      <p:bldP spid="57" grpId="1" animBg="1"/>
      <p:bldP spid="57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23" grpId="0" animBg="1"/>
      <p:bldP spid="67" grpId="0"/>
      <p:bldP spid="68" grpId="0"/>
      <p:bldP spid="69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9" grpId="0"/>
      <p:bldP spid="80" grpId="0"/>
      <p:bldP spid="81" grpId="0"/>
      <p:bldP spid="82" grpId="0"/>
      <p:bldP spid="25" grpId="0" animBg="1"/>
      <p:bldP spid="26" grpId="0" animBg="1"/>
      <p:bldP spid="33" grpId="0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9762</TotalTime>
  <Words>623</Words>
  <Application>Microsoft Office PowerPoint</Application>
  <PresentationFormat>Widescreen</PresentationFormat>
  <Paragraphs>147</Paragraphs>
  <Slides>15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Segoe UI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Antedesk</dc:creator>
  <cp:lastModifiedBy>Davide Di Maria</cp:lastModifiedBy>
  <cp:revision>185</cp:revision>
  <dcterms:created xsi:type="dcterms:W3CDTF">2014-08-12T14:57:47Z</dcterms:created>
  <dcterms:modified xsi:type="dcterms:W3CDTF">2015-10-21T09:03:52Z</dcterms:modified>
</cp:coreProperties>
</file>